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9B3FA0-1A0B-4AA9-AA39-398ABE55930D}" v="27" dt="2025-06-30T00:32:01.9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52" autoAdjust="0"/>
  </p:normalViewPr>
  <p:slideViewPr>
    <p:cSldViewPr snapToGrid="0">
      <p:cViewPr varScale="1">
        <p:scale>
          <a:sx n="107" d="100"/>
          <a:sy n="107" d="100"/>
        </p:scale>
        <p:origin x="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ry Golladay" userId="175056cc0e50c7e7" providerId="LiveId" clId="{3B9B3FA0-1A0B-4AA9-AA39-398ABE55930D}"/>
    <pc:docChg chg="undo custSel modSld">
      <pc:chgData name="Cory Golladay" userId="175056cc0e50c7e7" providerId="LiveId" clId="{3B9B3FA0-1A0B-4AA9-AA39-398ABE55930D}" dt="2025-06-30T00:32:01.935" v="73"/>
      <pc:docMkLst>
        <pc:docMk/>
      </pc:docMkLst>
      <pc:sldChg chg="addSp delSp modSp mod modTransition modAnim">
        <pc:chgData name="Cory Golladay" userId="175056cc0e50c7e7" providerId="LiveId" clId="{3B9B3FA0-1A0B-4AA9-AA39-398ABE55930D}" dt="2025-06-30T00:22:56.190" v="54"/>
        <pc:sldMkLst>
          <pc:docMk/>
          <pc:sldMk cId="633738316" sldId="259"/>
        </pc:sldMkLst>
        <pc:spChg chg="mod">
          <ac:chgData name="Cory Golladay" userId="175056cc0e50c7e7" providerId="LiveId" clId="{3B9B3FA0-1A0B-4AA9-AA39-398ABE55930D}" dt="2025-06-29T23:24:24.750" v="40" actId="1076"/>
          <ac:spMkLst>
            <pc:docMk/>
            <pc:sldMk cId="633738316" sldId="259"/>
            <ac:spMk id="2" creationId="{0D1F047C-C727-42A7-85C5-68C5AA1B1A93}"/>
          </ac:spMkLst>
        </pc:spChg>
        <pc:spChg chg="mod">
          <ac:chgData name="Cory Golladay" userId="175056cc0e50c7e7" providerId="LiveId" clId="{3B9B3FA0-1A0B-4AA9-AA39-398ABE55930D}" dt="2025-06-29T23:24:37.580" v="44" actId="1076"/>
          <ac:spMkLst>
            <pc:docMk/>
            <pc:sldMk cId="633738316" sldId="259"/>
            <ac:spMk id="3" creationId="{DB93FB3F-A8D4-46D3-A1C6-C79C64563729}"/>
          </ac:spMkLst>
        </pc:spChg>
        <pc:picChg chg="del">
          <ac:chgData name="Cory Golladay" userId="175056cc0e50c7e7" providerId="LiveId" clId="{3B9B3FA0-1A0B-4AA9-AA39-398ABE55930D}" dt="2025-06-29T23:19:26.094" v="0" actId="478"/>
          <ac:picMkLst>
            <pc:docMk/>
            <pc:sldMk cId="633738316" sldId="259"/>
            <ac:picMk id="5" creationId="{91BC5572-FC33-4C1C-8DEE-C2CF75A75641}"/>
          </ac:picMkLst>
        </pc:picChg>
        <pc:picChg chg="add mod ord">
          <ac:chgData name="Cory Golladay" userId="175056cc0e50c7e7" providerId="LiveId" clId="{3B9B3FA0-1A0B-4AA9-AA39-398ABE55930D}" dt="2025-06-29T23:24:29.737" v="42" actId="1076"/>
          <ac:picMkLst>
            <pc:docMk/>
            <pc:sldMk cId="633738316" sldId="259"/>
            <ac:picMk id="6" creationId="{496979C1-D7B1-43BC-57BC-2726E67CA464}"/>
          </ac:picMkLst>
        </pc:picChg>
        <pc:picChg chg="add del mod">
          <ac:chgData name="Cory Golladay" userId="175056cc0e50c7e7" providerId="LiveId" clId="{3B9B3FA0-1A0B-4AA9-AA39-398ABE55930D}" dt="2025-06-30T00:22:21.742" v="52"/>
          <ac:picMkLst>
            <pc:docMk/>
            <pc:sldMk cId="633738316" sldId="259"/>
            <ac:picMk id="7" creationId="{56920983-11F6-DAEC-DDC7-6AB5028C37AF}"/>
          </ac:picMkLst>
        </pc:picChg>
        <pc:picChg chg="add del mod">
          <ac:chgData name="Cory Golladay" userId="175056cc0e50c7e7" providerId="LiveId" clId="{3B9B3FA0-1A0B-4AA9-AA39-398ABE55930D}" dt="2025-06-30T00:22:27.111" v="53"/>
          <ac:picMkLst>
            <pc:docMk/>
            <pc:sldMk cId="633738316" sldId="259"/>
            <ac:picMk id="8" creationId="{639BF060-E513-E2D5-CF91-8A23336CCBF7}"/>
          </ac:picMkLst>
        </pc:picChg>
        <pc:picChg chg="add mod">
          <ac:chgData name="Cory Golladay" userId="175056cc0e50c7e7" providerId="LiveId" clId="{3B9B3FA0-1A0B-4AA9-AA39-398ABE55930D}" dt="2025-06-30T00:22:56.190" v="54"/>
          <ac:picMkLst>
            <pc:docMk/>
            <pc:sldMk cId="633738316" sldId="259"/>
            <ac:picMk id="9" creationId="{CFF59EDD-AD49-D1D1-2C39-22D179A04199}"/>
          </ac:picMkLst>
        </pc:picChg>
      </pc:sldChg>
      <pc:sldChg chg="addSp modSp mod">
        <pc:chgData name="Cory Golladay" userId="175056cc0e50c7e7" providerId="LiveId" clId="{3B9B3FA0-1A0B-4AA9-AA39-398ABE55930D}" dt="2025-06-30T00:23:32.270" v="55"/>
        <pc:sldMkLst>
          <pc:docMk/>
          <pc:sldMk cId="889190965" sldId="260"/>
        </pc:sldMkLst>
        <pc:spChg chg="mod">
          <ac:chgData name="Cory Golladay" userId="175056cc0e50c7e7" providerId="LiveId" clId="{3B9B3FA0-1A0B-4AA9-AA39-398ABE55930D}" dt="2025-06-29T23:25:44.509" v="50" actId="1076"/>
          <ac:spMkLst>
            <pc:docMk/>
            <pc:sldMk cId="889190965" sldId="260"/>
            <ac:spMk id="4" creationId="{3B7EA13E-0972-A7CA-5A7E-6197300BCD2D}"/>
          </ac:spMkLst>
        </pc:spChg>
        <pc:spChg chg="add mod">
          <ac:chgData name="Cory Golladay" userId="175056cc0e50c7e7" providerId="LiveId" clId="{3B9B3FA0-1A0B-4AA9-AA39-398ABE55930D}" dt="2025-06-29T23:25:37.220" v="49" actId="1076"/>
          <ac:spMkLst>
            <pc:docMk/>
            <pc:sldMk cId="889190965" sldId="260"/>
            <ac:spMk id="8" creationId="{9062220B-1C0A-5602-D717-FEEEE50FA68C}"/>
          </ac:spMkLst>
        </pc:spChg>
        <pc:picChg chg="add mod">
          <ac:chgData name="Cory Golladay" userId="175056cc0e50c7e7" providerId="LiveId" clId="{3B9B3FA0-1A0B-4AA9-AA39-398ABE55930D}" dt="2025-06-30T00:23:32.270" v="55"/>
          <ac:picMkLst>
            <pc:docMk/>
            <pc:sldMk cId="889190965" sldId="260"/>
            <ac:picMk id="9" creationId="{F7FB19F1-2DAC-2B77-7136-6FE3533E3D54}"/>
          </ac:picMkLst>
        </pc:picChg>
      </pc:sldChg>
      <pc:sldChg chg="addSp delSp modSp modTransition modAnim">
        <pc:chgData name="Cory Golladay" userId="175056cc0e50c7e7" providerId="LiveId" clId="{3B9B3FA0-1A0B-4AA9-AA39-398ABE55930D}" dt="2025-06-30T00:25:17.402" v="58"/>
        <pc:sldMkLst>
          <pc:docMk/>
          <pc:sldMk cId="1652149029" sldId="261"/>
        </pc:sldMkLst>
        <pc:picChg chg="add del mod">
          <ac:chgData name="Cory Golladay" userId="175056cc0e50c7e7" providerId="LiveId" clId="{3B9B3FA0-1A0B-4AA9-AA39-398ABE55930D}" dt="2025-06-30T00:24:24.858" v="57"/>
          <ac:picMkLst>
            <pc:docMk/>
            <pc:sldMk cId="1652149029" sldId="261"/>
            <ac:picMk id="7" creationId="{559EBBA2-CC09-8224-9278-02DCA5F2860A}"/>
          </ac:picMkLst>
        </pc:picChg>
        <pc:picChg chg="add mod">
          <ac:chgData name="Cory Golladay" userId="175056cc0e50c7e7" providerId="LiveId" clId="{3B9B3FA0-1A0B-4AA9-AA39-398ABE55930D}" dt="2025-06-30T00:25:17.402" v="58"/>
          <ac:picMkLst>
            <pc:docMk/>
            <pc:sldMk cId="1652149029" sldId="261"/>
            <ac:picMk id="8" creationId="{37DA0D7C-6843-AD01-9404-FF04808A4DD9}"/>
          </ac:picMkLst>
        </pc:picChg>
      </pc:sldChg>
      <pc:sldChg chg="addSp modSp">
        <pc:chgData name="Cory Golladay" userId="175056cc0e50c7e7" providerId="LiveId" clId="{3B9B3FA0-1A0B-4AA9-AA39-398ABE55930D}" dt="2025-06-30T00:25:49.038" v="59"/>
        <pc:sldMkLst>
          <pc:docMk/>
          <pc:sldMk cId="2806235875" sldId="262"/>
        </pc:sldMkLst>
        <pc:picChg chg="add mod">
          <ac:chgData name="Cory Golladay" userId="175056cc0e50c7e7" providerId="LiveId" clId="{3B9B3FA0-1A0B-4AA9-AA39-398ABE55930D}" dt="2025-06-30T00:25:49.038" v="59"/>
          <ac:picMkLst>
            <pc:docMk/>
            <pc:sldMk cId="2806235875" sldId="262"/>
            <ac:picMk id="6" creationId="{27D7590C-8410-0728-1DA5-BEF41FC017F4}"/>
          </ac:picMkLst>
        </pc:picChg>
      </pc:sldChg>
      <pc:sldChg chg="addSp modSp">
        <pc:chgData name="Cory Golladay" userId="175056cc0e50c7e7" providerId="LiveId" clId="{3B9B3FA0-1A0B-4AA9-AA39-398ABE55930D}" dt="2025-06-30T00:26:20.709" v="60"/>
        <pc:sldMkLst>
          <pc:docMk/>
          <pc:sldMk cId="3302326903" sldId="263"/>
        </pc:sldMkLst>
        <pc:picChg chg="add mod">
          <ac:chgData name="Cory Golladay" userId="175056cc0e50c7e7" providerId="LiveId" clId="{3B9B3FA0-1A0B-4AA9-AA39-398ABE55930D}" dt="2025-06-30T00:26:20.709" v="60"/>
          <ac:picMkLst>
            <pc:docMk/>
            <pc:sldMk cId="3302326903" sldId="263"/>
            <ac:picMk id="6" creationId="{50B48F64-E689-C50A-3A47-2FCBE1E3EAF9}"/>
          </ac:picMkLst>
        </pc:picChg>
      </pc:sldChg>
      <pc:sldChg chg="addSp modSp">
        <pc:chgData name="Cory Golladay" userId="175056cc0e50c7e7" providerId="LiveId" clId="{3B9B3FA0-1A0B-4AA9-AA39-398ABE55930D}" dt="2025-06-30T00:27:19.578" v="61"/>
        <pc:sldMkLst>
          <pc:docMk/>
          <pc:sldMk cId="3705992678" sldId="264"/>
        </pc:sldMkLst>
        <pc:picChg chg="add mod">
          <ac:chgData name="Cory Golladay" userId="175056cc0e50c7e7" providerId="LiveId" clId="{3B9B3FA0-1A0B-4AA9-AA39-398ABE55930D}" dt="2025-06-30T00:27:19.578" v="61"/>
          <ac:picMkLst>
            <pc:docMk/>
            <pc:sldMk cId="3705992678" sldId="264"/>
            <ac:picMk id="6" creationId="{504CEF6F-71E1-7E32-47B3-A575546B72D5}"/>
          </ac:picMkLst>
        </pc:picChg>
      </pc:sldChg>
      <pc:sldChg chg="addSp delSp modSp modTransition modAnim">
        <pc:chgData name="Cory Golladay" userId="175056cc0e50c7e7" providerId="LiveId" clId="{3B9B3FA0-1A0B-4AA9-AA39-398ABE55930D}" dt="2025-06-30T00:28:38.153" v="66"/>
        <pc:sldMkLst>
          <pc:docMk/>
          <pc:sldMk cId="3814723012" sldId="265"/>
        </pc:sldMkLst>
        <pc:picChg chg="add del mod">
          <ac:chgData name="Cory Golladay" userId="175056cc0e50c7e7" providerId="LiveId" clId="{3B9B3FA0-1A0B-4AA9-AA39-398ABE55930D}" dt="2025-06-30T00:27:43.031" v="63"/>
          <ac:picMkLst>
            <pc:docMk/>
            <pc:sldMk cId="3814723012" sldId="265"/>
            <ac:picMk id="5" creationId="{E9B88D9A-3A91-43E1-3948-00AFE26FF9CC}"/>
          </ac:picMkLst>
        </pc:picChg>
        <pc:picChg chg="add del mod">
          <ac:chgData name="Cory Golladay" userId="175056cc0e50c7e7" providerId="LiveId" clId="{3B9B3FA0-1A0B-4AA9-AA39-398ABE55930D}" dt="2025-06-30T00:28:02.176" v="65"/>
          <ac:picMkLst>
            <pc:docMk/>
            <pc:sldMk cId="3814723012" sldId="265"/>
            <ac:picMk id="6" creationId="{B74C66C9-81A4-CC9C-8E60-5BBF2E80DD6B}"/>
          </ac:picMkLst>
        </pc:picChg>
        <pc:picChg chg="add mod">
          <ac:chgData name="Cory Golladay" userId="175056cc0e50c7e7" providerId="LiveId" clId="{3B9B3FA0-1A0B-4AA9-AA39-398ABE55930D}" dt="2025-06-30T00:28:38.153" v="66"/>
          <ac:picMkLst>
            <pc:docMk/>
            <pc:sldMk cId="3814723012" sldId="265"/>
            <ac:picMk id="7" creationId="{D390FAA6-AD4F-9D2D-B857-2772A925D0D6}"/>
          </ac:picMkLst>
        </pc:picChg>
      </pc:sldChg>
      <pc:sldChg chg="addSp modSp">
        <pc:chgData name="Cory Golladay" userId="175056cc0e50c7e7" providerId="LiveId" clId="{3B9B3FA0-1A0B-4AA9-AA39-398ABE55930D}" dt="2025-06-30T00:29:02.127" v="67"/>
        <pc:sldMkLst>
          <pc:docMk/>
          <pc:sldMk cId="1716899424" sldId="266"/>
        </pc:sldMkLst>
        <pc:picChg chg="add mod">
          <ac:chgData name="Cory Golladay" userId="175056cc0e50c7e7" providerId="LiveId" clId="{3B9B3FA0-1A0B-4AA9-AA39-398ABE55930D}" dt="2025-06-30T00:29:02.127" v="67"/>
          <ac:picMkLst>
            <pc:docMk/>
            <pc:sldMk cId="1716899424" sldId="266"/>
            <ac:picMk id="5" creationId="{7792524D-FD3F-664E-E828-8BF5840400F4}"/>
          </ac:picMkLst>
        </pc:picChg>
      </pc:sldChg>
      <pc:sldChg chg="addSp modSp">
        <pc:chgData name="Cory Golladay" userId="175056cc0e50c7e7" providerId="LiveId" clId="{3B9B3FA0-1A0B-4AA9-AA39-398ABE55930D}" dt="2025-06-30T00:29:33.718" v="68"/>
        <pc:sldMkLst>
          <pc:docMk/>
          <pc:sldMk cId="1613495230" sldId="267"/>
        </pc:sldMkLst>
        <pc:picChg chg="add mod">
          <ac:chgData name="Cory Golladay" userId="175056cc0e50c7e7" providerId="LiveId" clId="{3B9B3FA0-1A0B-4AA9-AA39-398ABE55930D}" dt="2025-06-30T00:29:33.718" v="68"/>
          <ac:picMkLst>
            <pc:docMk/>
            <pc:sldMk cId="1613495230" sldId="267"/>
            <ac:picMk id="5" creationId="{EBCB3723-0B6F-54EB-4F1B-2CD782652CF1}"/>
          </ac:picMkLst>
        </pc:picChg>
      </pc:sldChg>
      <pc:sldChg chg="addSp modSp">
        <pc:chgData name="Cory Golladay" userId="175056cc0e50c7e7" providerId="LiveId" clId="{3B9B3FA0-1A0B-4AA9-AA39-398ABE55930D}" dt="2025-06-30T00:30:05.782" v="69"/>
        <pc:sldMkLst>
          <pc:docMk/>
          <pc:sldMk cId="2306185867" sldId="268"/>
        </pc:sldMkLst>
        <pc:picChg chg="add mod">
          <ac:chgData name="Cory Golladay" userId="175056cc0e50c7e7" providerId="LiveId" clId="{3B9B3FA0-1A0B-4AA9-AA39-398ABE55930D}" dt="2025-06-30T00:30:05.782" v="69"/>
          <ac:picMkLst>
            <pc:docMk/>
            <pc:sldMk cId="2306185867" sldId="268"/>
            <ac:picMk id="5" creationId="{984CA43A-385A-5090-14D7-07C3D9C730B9}"/>
          </ac:picMkLst>
        </pc:picChg>
      </pc:sldChg>
      <pc:sldChg chg="addSp modSp">
        <pc:chgData name="Cory Golladay" userId="175056cc0e50c7e7" providerId="LiveId" clId="{3B9B3FA0-1A0B-4AA9-AA39-398ABE55930D}" dt="2025-06-30T00:30:51.228" v="70"/>
        <pc:sldMkLst>
          <pc:docMk/>
          <pc:sldMk cId="86357155" sldId="269"/>
        </pc:sldMkLst>
        <pc:picChg chg="add mod">
          <ac:chgData name="Cory Golladay" userId="175056cc0e50c7e7" providerId="LiveId" clId="{3B9B3FA0-1A0B-4AA9-AA39-398ABE55930D}" dt="2025-06-30T00:30:51.228" v="70"/>
          <ac:picMkLst>
            <pc:docMk/>
            <pc:sldMk cId="86357155" sldId="269"/>
            <ac:picMk id="5" creationId="{8A7D01E1-A156-D484-D417-FE2EF6B81449}"/>
          </ac:picMkLst>
        </pc:picChg>
      </pc:sldChg>
      <pc:sldChg chg="addSp delSp modSp modTransition modAnim">
        <pc:chgData name="Cory Golladay" userId="175056cc0e50c7e7" providerId="LiveId" clId="{3B9B3FA0-1A0B-4AA9-AA39-398ABE55930D}" dt="2025-06-30T00:32:01.935" v="73"/>
        <pc:sldMkLst>
          <pc:docMk/>
          <pc:sldMk cId="2727444150" sldId="270"/>
        </pc:sldMkLst>
        <pc:picChg chg="add del mod">
          <ac:chgData name="Cory Golladay" userId="175056cc0e50c7e7" providerId="LiveId" clId="{3B9B3FA0-1A0B-4AA9-AA39-398ABE55930D}" dt="2025-06-30T00:31:23.292" v="72"/>
          <ac:picMkLst>
            <pc:docMk/>
            <pc:sldMk cId="2727444150" sldId="270"/>
            <ac:picMk id="5" creationId="{7EE643D4-DFE7-3146-4044-0F2A8F9EF47F}"/>
          </ac:picMkLst>
        </pc:picChg>
        <pc:picChg chg="add mod">
          <ac:chgData name="Cory Golladay" userId="175056cc0e50c7e7" providerId="LiveId" clId="{3B9B3FA0-1A0B-4AA9-AA39-398ABE55930D}" dt="2025-06-30T00:32:01.935" v="73"/>
          <ac:picMkLst>
            <pc:docMk/>
            <pc:sldMk cId="2727444150" sldId="270"/>
            <ac:picMk id="6" creationId="{CF4073B6-B9B4-D89D-DAB7-3B0688ECCFC1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6979C1-D7B1-43BC-57BC-2726E67CA46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1397" y="1802314"/>
            <a:ext cx="9440034" cy="1963262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Buying Barcelona: Analyzing Property Affordability for Foreign Buyers in Spain</a:t>
            </a:r>
            <a:br>
              <a:rPr lang="en-US" sz="4400" b="1" dirty="0"/>
            </a:br>
            <a:r>
              <a:rPr lang="en-US" sz="2200" b="1" dirty="0"/>
              <a:t>A Data-Driven Look at Housing Affordability in Spain’s Most Sought-After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279" y="3913836"/>
            <a:ext cx="9440034" cy="1397951"/>
          </a:xfrm>
        </p:spPr>
        <p:txBody>
          <a:bodyPr>
            <a:normAutofit/>
          </a:bodyPr>
          <a:lstStyle/>
          <a:p>
            <a:r>
              <a:rPr lang="en-US" sz="2000" b="1" dirty="0"/>
              <a:t>Cory Golladay</a:t>
            </a:r>
            <a:br>
              <a:rPr lang="en-US" sz="2000" b="1" dirty="0"/>
            </a:br>
            <a:r>
              <a:rPr lang="en-US" sz="2000" b="1" dirty="0"/>
              <a:t>DSC 680 – Applied Data Science</a:t>
            </a:r>
            <a:br>
              <a:rPr lang="en-US" sz="2000" b="1" dirty="0"/>
            </a:br>
            <a:r>
              <a:rPr lang="en-US" sz="2000" b="1" dirty="0"/>
              <a:t>June 2025</a:t>
            </a:r>
            <a:endParaRPr lang="en-US" sz="2800" b="1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FF59EDD-AD49-D1D1-2C39-22D179A041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14"/>
    </mc:Choice>
    <mc:Fallback>
      <p:transition spd="slow" advTm="24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2D5C-93A2-9A60-3575-933AD1562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Be Done?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29B93B-B728-B6AC-0599-E6E0FE95BC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476225" y="2117798"/>
            <a:ext cx="722890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Local gov't: Limit speculative investment, support affordable housing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Urban planners: Use affordability heatmaps in zoning decisions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Real estate agents: Help ethical investors find undervalued areas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84CA43A-385A-5090-14D7-07C3D9C730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185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85"/>
    </mc:Choice>
    <mc:Fallback>
      <p:transition spd="slow" advTm="24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3EDAE-31BA-9B8A-91D6-589D0CFF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Questions &amp; Answers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F9700D-5375-B411-1DEC-CB8B8835A4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00622" y="2136338"/>
            <a:ext cx="8057655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How do you define affordability? → Price-to-income ratio, years to purchase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Why Barcelona? → High-interest location with rich open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Does this include exchange rate impacts? → Not in final model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What’s missing? → Time-stamped listings, richer foreign income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Can this be applied to other cities? → Yes—Madrid, Valencia, Lisbon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A7D01E1-A156-D484-D417-FE2EF6B814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7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13"/>
    </mc:Choice>
    <mc:Fallback>
      <p:transition spd="slow" advTm="38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96EC9-FC4A-38E3-A360-B9F0B447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the Code &amp; Data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0767D70-B09E-452C-9D94-279C77D47E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30658" y="2116043"/>
            <a:ext cx="4355744" cy="2277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Notebook file: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DSC680_Project1_CoryGolladay.ipynb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CSV file: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clean_data.csv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Visuals: histogram, boxplot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All deliverables uploaded to Blackboard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GitHub: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F4073B6-B9B4-D89D-DAB7-3B0688ECC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44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31"/>
    </mc:Choice>
    <mc:Fallback>
      <p:transition spd="slow" advTm="33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4FBD-5925-D422-CE9C-2AD1BF169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Project Matters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B7EA13E-0972-A7CA-5A7E-6197300BCD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0789" y="2050772"/>
            <a:ext cx="7660110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Barcelona’s housing market has become a hotspot for foreign investors.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Growing demand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= rising prices =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shrinking affordability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analysis asks: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How have prices changed?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Barcelona still affordable for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foreign buyers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What are the broader implications for locals and policy?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C68CDB-A923-3A1B-C4D6-CF882606B8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966" y="2050772"/>
            <a:ext cx="2585530" cy="38566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62220B-1C0A-5602-D717-FEEEE50FA68C}"/>
              </a:ext>
            </a:extLst>
          </p:cNvPr>
          <p:cNvSpPr txBox="1"/>
          <p:nvPr/>
        </p:nvSpPr>
        <p:spPr>
          <a:xfrm>
            <a:off x="913795" y="5602069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isn't just a real estate issue. It's a question of access, equity, and economic sustainability.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7FB19F1-2DAC-2B77-7136-6FE3533E3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90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61"/>
    </mc:Choice>
    <mc:Fallback>
      <p:transition spd="slow" advTm="27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CC204-24CE-ADB2-0E27-52C07A982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Used in the Analysis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99F5F5F-FAB3-F356-2380-7A6895FF03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67292" y="2755201"/>
            <a:ext cx="548419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Idealista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(Kaggle):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Price, size, location, amenities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Numbeo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Net income, rent, price-to-income ratios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INE (Spain):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Mortgage data, average income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ECB: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Historical EUR exchange rates</a:t>
            </a:r>
          </a:p>
        </p:txBody>
      </p:sp>
      <p:pic>
        <p:nvPicPr>
          <p:cNvPr id="6" name="Picture 5" descr="Magnifying glass showing decling performance">
            <a:extLst>
              <a:ext uri="{FF2B5EF4-FFF2-40B4-BE49-F238E27FC236}">
                <a16:creationId xmlns:a16="http://schemas.microsoft.com/office/drawing/2014/main" id="{248BDC5B-E213-0ECC-1478-0E97DF8413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89" y="2598345"/>
            <a:ext cx="3823759" cy="25485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7DA0D7C-6843-AD01-9404-FF04808A4D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49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83"/>
    </mc:Choice>
    <mc:Fallback>
      <p:transition spd="slow" advTm="30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83597-120C-69EB-9116-51842E7BC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Approached the Problem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6AEAC76-8769-811D-4DF8-EC5BD65B76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2941" y="2745086"/>
            <a:ext cx="653576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Price per square meter calculated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Visuals: Histogram, Boxplot by Neighborhood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Income vs. price ratio to assess affordability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Numbeo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metrics for average income, mortgage burden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664496-FBE6-B769-2BCF-5A664C5D0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433" y="2172831"/>
            <a:ext cx="4600625" cy="260358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7D7590C-8410-0728-1DA5-BEF41FC017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35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49"/>
    </mc:Choice>
    <mc:Fallback>
      <p:transition spd="slow" advTm="23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E4F0E-0008-A85A-F69B-62343523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per Sq. Meter –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E2D224-3ADD-AB3C-C50D-200373DB6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13" y="2076450"/>
            <a:ext cx="6191249" cy="3714750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0B48F64-E689-C50A-3A47-2FCBE1E3EA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326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76"/>
    </mc:Choice>
    <mc:Fallback>
      <p:transition spd="slow" advTm="22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42ECD-16A5-844D-74E6-2FBB23861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59BB0C-658D-AAB0-9C44-1229CAD46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487" y="2076450"/>
            <a:ext cx="7429500" cy="3714750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04CEF6F-71E1-7E32-47B3-A575546B7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92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77"/>
    </mc:Choice>
    <mc:Fallback>
      <p:transition spd="slow" advTm="26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BFD49-DDF1-9106-5AA8-5ACB837D0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the Average Buyer Afford a Home?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FB98F0C-C0F3-FCA9-3DCA-61B377855B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20369" y="2306187"/>
            <a:ext cx="3902735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Avg. property price: €530,460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Avg. monthly income: €1,851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Years of income to buy: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~24 years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Mortgage as % of income: 88.9%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Affordability Index: 1.12 → strained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390FAA6-AD4F-9D2D-B857-2772A925D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72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35"/>
    </mc:Choice>
    <mc:Fallback>
      <p:transition spd="slow" advTm="31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297B-D167-6D88-90F9-89CF83F6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Data Tells Us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D959C0D-C598-1CFA-B060-BE22872A84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72726" y="2413337"/>
            <a:ext cx="703590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Barcelona is increasingly unaffordable for the average buyer.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Foreign buyers with strong currency may find opportunities.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Locals face higher mortgage burdens and limited housing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Affordability varies greatly by neighborhood.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792524D-FD3F-664E-E828-8BF584040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99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79"/>
    </mc:Choice>
    <mc:Fallback>
      <p:transition spd="slow" advTm="16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C0107-2F50-E3F1-0A96-5E71C094A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Questions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09B31A-48E1-9E67-1316-EECD890472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49774" y="2372628"/>
            <a:ext cx="5881803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Does analysis risk encouraging gentrification?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we favoring foreign investment over local stability?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Care taken to: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Avoid biased framing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public data only</a:t>
            </a:r>
          </a:p>
          <a:p>
            <a:pPr marL="3771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Contextualize results neutrally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CB3723-0B6F-54EB-4F1B-2CD782652C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95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44"/>
    </mc:Choice>
    <mc:Fallback>
      <p:transition spd="slow" advTm="24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{559A3EA3-1563-4AAF-9B09-D4DB51AE7483}tf12214701_win32</Template>
  <TotalTime>88</TotalTime>
  <Words>481</Words>
  <Application>Microsoft Office PowerPoint</Application>
  <PresentationFormat>Widescreen</PresentationFormat>
  <Paragraphs>83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Unicode MS</vt:lpstr>
      <vt:lpstr>Goudy Old Style</vt:lpstr>
      <vt:lpstr>Wingdings 2</vt:lpstr>
      <vt:lpstr>SlateVTI</vt:lpstr>
      <vt:lpstr>Buying Barcelona: Analyzing Property Affordability for Foreign Buyers in Spain A Data-Driven Look at Housing Affordability in Spain’s Most Sought-After City</vt:lpstr>
      <vt:lpstr>Why This Project Matters</vt:lpstr>
      <vt:lpstr>Data Used in the Analysis</vt:lpstr>
      <vt:lpstr>How I Approached the Problem</vt:lpstr>
      <vt:lpstr>Price per Sq. Meter – Distribution</vt:lpstr>
      <vt:lpstr>Neighborhood Comparison</vt:lpstr>
      <vt:lpstr>Can the Average Buyer Afford a Home?</vt:lpstr>
      <vt:lpstr>What the Data Tells Us</vt:lpstr>
      <vt:lpstr>Ethical Questions</vt:lpstr>
      <vt:lpstr>What Can Be Done?</vt:lpstr>
      <vt:lpstr>Anticipated Questions &amp; Answers</vt:lpstr>
      <vt:lpstr>Access the Code &amp;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Cory Golladay</dc:creator>
  <cp:lastModifiedBy>Cory Golladay</cp:lastModifiedBy>
  <cp:revision>1</cp:revision>
  <dcterms:created xsi:type="dcterms:W3CDTF">2025-06-29T23:03:42Z</dcterms:created>
  <dcterms:modified xsi:type="dcterms:W3CDTF">2025-06-30T00:32:05Z</dcterms:modified>
</cp:coreProperties>
</file>

<file path=docProps/thumbnail.jpeg>
</file>